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Poppins"/>
      <p:regular r:id="rId33"/>
      <p:bold r:id="rId34"/>
      <p:italic r:id="rId35"/>
      <p:boldItalic r:id="rId36"/>
    </p:embeddedFont>
    <p:embeddedFont>
      <p:font typeface="Poppins Light"/>
      <p:regular r:id="rId37"/>
      <p:bold r:id="rId38"/>
      <p:italic r:id="rId39"/>
      <p:boldItalic r:id="rId40"/>
    </p:embeddedFont>
    <p:embeddedFont>
      <p:font typeface="Poppins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Italic.fntdata"/><Relationship Id="rId20" Type="http://schemas.openxmlformats.org/officeDocument/2006/relationships/slide" Target="slides/slide16.xml"/><Relationship Id="rId42" Type="http://schemas.openxmlformats.org/officeDocument/2006/relationships/font" Target="fonts/PoppinsSemiBold-bold.fntdata"/><Relationship Id="rId41" Type="http://schemas.openxmlformats.org/officeDocument/2006/relationships/font" Target="fonts/PoppinsSemiBold-regular.fntdata"/><Relationship Id="rId22" Type="http://schemas.openxmlformats.org/officeDocument/2006/relationships/slide" Target="slides/slide18.xml"/><Relationship Id="rId44" Type="http://schemas.openxmlformats.org/officeDocument/2006/relationships/font" Target="fonts/PoppinsSemiBold-boldItalic.fntdata"/><Relationship Id="rId21" Type="http://schemas.openxmlformats.org/officeDocument/2006/relationships/slide" Target="slides/slide17.xml"/><Relationship Id="rId43" Type="http://schemas.openxmlformats.org/officeDocument/2006/relationships/font" Target="fonts/PoppinsSemiBold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oppins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oppins-italic.fntdata"/><Relationship Id="rId12" Type="http://schemas.openxmlformats.org/officeDocument/2006/relationships/slide" Target="slides/slide8.xml"/><Relationship Id="rId34" Type="http://schemas.openxmlformats.org/officeDocument/2006/relationships/font" Target="fonts/Poppins-bold.fntdata"/><Relationship Id="rId15" Type="http://schemas.openxmlformats.org/officeDocument/2006/relationships/slide" Target="slides/slide11.xml"/><Relationship Id="rId37" Type="http://schemas.openxmlformats.org/officeDocument/2006/relationships/font" Target="fonts/PoppinsLight-regular.fntdata"/><Relationship Id="rId14" Type="http://schemas.openxmlformats.org/officeDocument/2006/relationships/slide" Target="slides/slide10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3.xml"/><Relationship Id="rId39" Type="http://schemas.openxmlformats.org/officeDocument/2006/relationships/font" Target="fonts/PoppinsLight-italic.fntdata"/><Relationship Id="rId16" Type="http://schemas.openxmlformats.org/officeDocument/2006/relationships/slide" Target="slides/slide12.xml"/><Relationship Id="rId38" Type="http://schemas.openxmlformats.org/officeDocument/2006/relationships/font" Target="fonts/Poppins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e755b310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e755b310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e755b310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e755b310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e755b310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e755b310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Esto es común en problemas de selección, como la selección de características en un modelo de Machine Learning, donde debemos decidir si incluir o no una característica en el modelo.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e755b310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e755b310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e755b310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e755b310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e755b310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e755b310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e755b310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e755b310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Esto es común en problemas de ajuste de modelos de regresión o clasificación, donde los parámetros pueden tomar cualquier valor en un rango continuo.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e755b310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e755b310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e755b3104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e755b310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e755b310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e755b310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3c0e04e5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3c0e04e5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e755b3104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e755b3104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Las restricciones son condiciones que se deben cumplir en el proceso de optimización. Por ejemplo, en un modelo de regresión lineal con restricciones, podríamos limitar los coeficientes a valores entre ciertos rangos. Las penalizaciones se utilizan para penalizar violaciones de restricciones, lo que permite que el algoritmo de optimización encuentre una solución que cumpla con las restricciones.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e755b310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e755b310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e755b3104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e755b3104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e755b3104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e755b3104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e755b3104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e755b3104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pero no necesariamente el valor más bajo en todo el dominio de la función.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e755b3104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e755b3104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5e755b310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5e755b310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a1ed85fc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1a1ed85fc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operadores relacionales nos ayudan a comparar dos objetos y nos devuelven valores VERDADERO ó FALSO.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1a1ed85fc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1a1ed85fc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operadores relacionales nos ayudan a comparar dos objetos y nos devuelven valores VERDADERO ó FALSO.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e755b31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e755b31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3c0e04e5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3c0e04e5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e755b310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e755b310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e755b310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e755b310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e755b310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e755b310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e755b310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e755b310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e755b310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e755b310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311700" y="1548750"/>
            <a:ext cx="32568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">
    <p:bg>
      <p:bgPr>
        <a:solidFill>
          <a:srgbClr val="1BBC9B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311700" y="1250075"/>
            <a:ext cx="37014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B34"/>
              </a:buClr>
              <a:buSzPts val="3200"/>
              <a:buFont typeface="Poppins"/>
              <a:buNone/>
              <a:defRPr sz="32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Texto+Imagen 2.png"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 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es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974375"/>
            <a:ext cx="3716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22" Type="http://schemas.openxmlformats.org/officeDocument/2006/relationships/image" Target="../media/image48.jpg"/><Relationship Id="rId21" Type="http://schemas.openxmlformats.org/officeDocument/2006/relationships/image" Target="../media/image50.png"/><Relationship Id="rId24" Type="http://schemas.openxmlformats.org/officeDocument/2006/relationships/image" Target="../media/image52.png"/><Relationship Id="rId23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Relationship Id="rId26" Type="http://schemas.openxmlformats.org/officeDocument/2006/relationships/image" Target="../media/image46.png"/><Relationship Id="rId25" Type="http://schemas.openxmlformats.org/officeDocument/2006/relationships/image" Target="../media/image38.png"/><Relationship Id="rId28" Type="http://schemas.openxmlformats.org/officeDocument/2006/relationships/image" Target="../media/image32.png"/><Relationship Id="rId27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29" Type="http://schemas.openxmlformats.org/officeDocument/2006/relationships/image" Target="../media/image45.png"/><Relationship Id="rId7" Type="http://schemas.openxmlformats.org/officeDocument/2006/relationships/image" Target="../media/image39.png"/><Relationship Id="rId8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31.png"/><Relationship Id="rId13" Type="http://schemas.openxmlformats.org/officeDocument/2006/relationships/image" Target="../media/image37.png"/><Relationship Id="rId12" Type="http://schemas.openxmlformats.org/officeDocument/2006/relationships/image" Target="../media/image30.png"/><Relationship Id="rId15" Type="http://schemas.openxmlformats.org/officeDocument/2006/relationships/image" Target="../media/image49.png"/><Relationship Id="rId14" Type="http://schemas.openxmlformats.org/officeDocument/2006/relationships/image" Target="../media/image53.png"/><Relationship Id="rId17" Type="http://schemas.openxmlformats.org/officeDocument/2006/relationships/image" Target="../media/image35.png"/><Relationship Id="rId16" Type="http://schemas.openxmlformats.org/officeDocument/2006/relationships/image" Target="../media/image33.png"/><Relationship Id="rId19" Type="http://schemas.openxmlformats.org/officeDocument/2006/relationships/image" Target="../media/image47.png"/><Relationship Id="rId18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Optimización I</a:t>
            </a:r>
            <a:endParaRPr/>
          </a:p>
        </p:txBody>
      </p:sp>
      <p:sp>
        <p:nvSpPr>
          <p:cNvPr id="61" name="Google Shape;61;p17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Matemáticas para mejorar soluciones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7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Cyn </a:t>
            </a:r>
            <a:r>
              <a:rPr lang="es"/>
              <a:t>- Matemática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92" name="Google Shape;192;p2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3" name="Google Shape;193;p26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6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Optimicemos una función simple utilizando Python y la biblioteca SciPy. Supongamos que queremos encontrar el valor de x que minimiza la función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f(x) = x^2 - 4x + 4.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26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Ejemplo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6" name="Google Shape;196;p26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197" name="Google Shape;197;p26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idx="1" type="subTitle"/>
          </p:nvPr>
        </p:nvSpPr>
        <p:spPr>
          <a:xfrm>
            <a:off x="791775" y="1200275"/>
            <a:ext cx="5648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Sobre ramas de Optimización…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11" name="Google Shape;211;p2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2" name="Google Shape;212;p28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28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La optimización discreta se refiere a la optimización de problemas en los que las soluciones son </a:t>
            </a:r>
            <a:r>
              <a:rPr b="1" lang="es" sz="14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valores discretos o enteros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8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Optimización discreta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5" name="Google Shape;215;p28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216" name="Google Shape;216;p28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25" name="Google Shape;225;p2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" name="Google Shape;226;p29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29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Selección de características (feature selection)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29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Optimización discreta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9" name="Google Shape;229;p29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230" name="Google Shape;230;p29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0" y="17716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40" name="Google Shape;240;p3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1" name="Google Shape;241;p30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30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Selección de características (feature selection)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Asignación de recursos limitados en problemas de programación lineal entera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p30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Optimización discreta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4" name="Google Shape;244;p30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245" name="Google Shape;245;p30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9" name="Google Shape;2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948" y="2013825"/>
            <a:ext cx="3399500" cy="29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55" name="Google Shape;255;p3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6" name="Google Shape;256;p31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Google Shape;257;p31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Selección de características (feature selection)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Asignación de recursos limitados en problemas de programación lineal entera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Optimización de rutas en problemas de logística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31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Optimización discreta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9" name="Google Shape;259;p31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260" name="Google Shape;260;p31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700" y="2215875"/>
            <a:ext cx="4130000" cy="28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3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70" name="Google Shape;270;p3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p32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32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La optimización continua implica </a:t>
            </a:r>
            <a:r>
              <a:rPr b="1" lang="es" sz="14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encontrar valores continuos para los parámetros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 de un modelo. 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32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Optimización continua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4" name="Google Shape;274;p32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275" name="Google Shape;275;p32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84" name="Google Shape;284;p3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5" name="Google Shape;285;p33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p33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Ajuste de coeficientes en regresión lineal.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33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Optimización continua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8" name="Google Shape;288;p33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289" name="Google Shape;289;p33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3" name="Google Shape;293;p33"/>
          <p:cNvPicPr preferRelativeResize="0"/>
          <p:nvPr/>
        </p:nvPicPr>
        <p:blipFill rotWithShape="1">
          <a:blip r:embed="rId4">
            <a:alphaModFix/>
          </a:blip>
          <a:srcRect b="0" l="0" r="0" t="24975"/>
          <a:stretch/>
        </p:blipFill>
        <p:spPr>
          <a:xfrm>
            <a:off x="1134300" y="1913213"/>
            <a:ext cx="4733399" cy="2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425" y="3557951"/>
            <a:ext cx="3897825" cy="3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00" name="Google Shape;300;p3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1" name="Google Shape;301;p34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34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Ajuste de coeficientes en regresión lineal.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Ajuste de pesos y sesgos en redes neuronales.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34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Optimización continua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 rotWithShape="1">
          <a:blip r:embed="rId4">
            <a:alphaModFix/>
          </a:blip>
          <a:srcRect b="3852" l="3244" r="2699" t="4865"/>
          <a:stretch/>
        </p:blipFill>
        <p:spPr>
          <a:xfrm>
            <a:off x="2032112" y="2066500"/>
            <a:ext cx="5079776" cy="251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4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306" name="Google Shape;306;p34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15" name="Google Shape;315;p3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6" name="Google Shape;316;p35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35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Ajuste de coeficientes en regresión lineal.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Ajuste de pesos y sesgos en redes neuronales.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Optimización de hiperparámetros continuos, como la tasa de aprendizaje.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35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Optimización continua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9" name="Google Shape;319;p35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320" name="Google Shape;320;p35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/>
        </p:nvSpPr>
        <p:spPr>
          <a:xfrm>
            <a:off x="-44725" y="-55900"/>
            <a:ext cx="9188725" cy="51994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62" y="-27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/>
          <p:nvPr/>
        </p:nvSpPr>
        <p:spPr>
          <a:xfrm>
            <a:off x="266700" y="876300"/>
            <a:ext cx="8503800" cy="419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376" y="702940"/>
            <a:ext cx="88563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>
            <p:ph idx="4294967295" type="title"/>
          </p:nvPr>
        </p:nvSpPr>
        <p:spPr>
          <a:xfrm>
            <a:off x="715560" y="558150"/>
            <a:ext cx="32019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Estructura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8"/>
          <p:cNvSpPr/>
          <p:nvPr/>
        </p:nvSpPr>
        <p:spPr>
          <a:xfrm>
            <a:off x="715560" y="403850"/>
            <a:ext cx="2050500" cy="230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Sobre el módulo…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18"/>
          <p:cNvSpPr/>
          <p:nvPr/>
        </p:nvSpPr>
        <p:spPr>
          <a:xfrm>
            <a:off x="587500" y="4091981"/>
            <a:ext cx="230400" cy="230400"/>
          </a:xfrm>
          <a:prstGeom prst="ellipse">
            <a:avLst/>
          </a:prstGeom>
          <a:solidFill>
            <a:srgbClr val="F01E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8"/>
          <p:cNvSpPr txBox="1"/>
          <p:nvPr>
            <p:ph idx="4294967295" type="title"/>
          </p:nvPr>
        </p:nvSpPr>
        <p:spPr>
          <a:xfrm>
            <a:off x="861825" y="1621175"/>
            <a:ext cx="3360300" cy="30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18 y 27 de octubre</a:t>
            </a:r>
            <a:endParaRPr b="1" sz="1100">
              <a:solidFill>
                <a:srgbClr val="1BBC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Álgebra Lineal I y II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1 y 3 </a:t>
            </a:r>
            <a:r>
              <a:rPr b="1" lang="es" sz="11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de noviembre</a:t>
            </a:r>
            <a:endParaRPr b="1" sz="1100">
              <a:solidFill>
                <a:srgbClr val="1BBC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Optimización I y II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8 </a:t>
            </a:r>
            <a:r>
              <a:rPr b="1" lang="es" sz="11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de noviembre</a:t>
            </a:r>
            <a:endParaRPr b="1" sz="1100">
              <a:solidFill>
                <a:srgbClr val="1BBC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Probabilidad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19 de marzo</a:t>
            </a:r>
            <a:endParaRPr b="1" sz="1100">
              <a:solidFill>
                <a:srgbClr val="1BBC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Matemáticas Discretas con Python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8"/>
          <p:cNvSpPr/>
          <p:nvPr/>
        </p:nvSpPr>
        <p:spPr>
          <a:xfrm>
            <a:off x="587500" y="3324906"/>
            <a:ext cx="230400" cy="230400"/>
          </a:xfrm>
          <a:prstGeom prst="ellipse">
            <a:avLst/>
          </a:prstGeom>
          <a:solidFill>
            <a:srgbClr val="1AA5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587500" y="1790756"/>
            <a:ext cx="230400" cy="230400"/>
          </a:xfrm>
          <a:prstGeom prst="ellipse">
            <a:avLst/>
          </a:prstGeom>
          <a:solidFill>
            <a:srgbClr val="2286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587500" y="2557831"/>
            <a:ext cx="230400" cy="230400"/>
          </a:xfrm>
          <a:prstGeom prst="ellipse">
            <a:avLst/>
          </a:prstGeom>
          <a:solidFill>
            <a:srgbClr val="8426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587500" y="3817625"/>
            <a:ext cx="35502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/>
          <p:nvPr/>
        </p:nvSpPr>
        <p:spPr>
          <a:xfrm>
            <a:off x="472550" y="3817625"/>
            <a:ext cx="28035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29" name="Google Shape;329;p3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0" name="Google Shape;330;p36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36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En algunos problemas de optimización hay restricciones que deben cumplirse. Las restricciones pueden ser </a:t>
            </a:r>
            <a:r>
              <a:rPr b="1" lang="es" sz="14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limitaciones en los valores que pueden tomar los parámetros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b="1" lang="es" sz="14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restricciones en las relaciones entre ellos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36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Optimización restringida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33" name="Google Shape;333;p36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334" name="Google Shape;334;p36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43" name="Google Shape;343;p3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4" name="Google Shape;344;p37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37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Supongamos que estamos ajustando un modelo de regresión lineal con la restricción de que el coeficiente de pendiente debe estar entre 0 y 1…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p37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Ejemplo de o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ptimización restringida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47" name="Google Shape;347;p37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348" name="Google Shape;348;p37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>
            <a:alpha val="21240"/>
          </a:srgbClr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57" name="Google Shape;357;p3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8" name="Google Shape;358;p38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38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b="1" lang="es" sz="1400">
                <a:latin typeface="Poppins"/>
                <a:ea typeface="Poppins"/>
                <a:cs typeface="Poppins"/>
                <a:sym typeface="Poppins"/>
              </a:rPr>
              <a:t>Ejercicio práctico: 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resolución de un problema de optimización discreta utilizando Python.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0" name="Google Shape;360;p38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Ejercicio propuesto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1" name="Google Shape;361;p38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362" name="Google Shape;362;p38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/>
          <p:nvPr>
            <p:ph idx="1" type="subTitle"/>
          </p:nvPr>
        </p:nvSpPr>
        <p:spPr>
          <a:xfrm>
            <a:off x="791775" y="1200275"/>
            <a:ext cx="5648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Elementos de la función objetivo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76" name="Google Shape;376;p4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7" name="Google Shape;377;p40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p40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Un mínimo local es un punto en el que una función alcanza su valor más bajo en una vecindad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Un mínimo global es el valor más bajo de la función en todo su dominio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En la optimización, </a:t>
            </a:r>
            <a:r>
              <a:rPr b="1" lang="es" sz="1400">
                <a:solidFill>
                  <a:srgbClr val="8426C9"/>
                </a:solidFill>
                <a:latin typeface="Poppins"/>
                <a:ea typeface="Poppins"/>
                <a:cs typeface="Poppins"/>
                <a:sym typeface="Poppins"/>
              </a:rPr>
              <a:t>el objetivo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 generalmente </a:t>
            </a:r>
            <a:r>
              <a:rPr b="1" lang="es" sz="1400">
                <a:solidFill>
                  <a:srgbClr val="8426C9"/>
                </a:solidFill>
                <a:latin typeface="Poppins"/>
                <a:ea typeface="Poppins"/>
                <a:cs typeface="Poppins"/>
                <a:sym typeface="Poppins"/>
              </a:rPr>
              <a:t>es encontrar el mínimo global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40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Mínimo local vs. mínimo global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0" name="Google Shape;380;p40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381" name="Google Shape;381;p40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90" name="Google Shape;390;p4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1" name="Google Shape;391;p41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41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41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Mínimo local vs. mínimo global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94" name="Google Shape;394;p41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395" name="Google Shape;395;p41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9" name="Google Shape;3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800" y="1760980"/>
            <a:ext cx="4191700" cy="2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55" y="1388000"/>
            <a:ext cx="4069101" cy="303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Optimización I</a:t>
            </a:r>
            <a:endParaRPr/>
          </a:p>
        </p:txBody>
      </p:sp>
      <p:sp>
        <p:nvSpPr>
          <p:cNvPr id="406" name="Google Shape;406;p4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Matemáticas para mejorar soluciones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Cyn - Matemática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>
            <a:alpha val="21240"/>
          </a:srgbClr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/>
          <p:nvPr/>
        </p:nvSpPr>
        <p:spPr>
          <a:xfrm>
            <a:off x="-44725" y="-55900"/>
            <a:ext cx="9188725" cy="51994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-ική </a:t>
            </a:r>
            <a:endParaRPr/>
          </a:p>
        </p:txBody>
      </p:sp>
      <p:pic>
        <p:nvPicPr>
          <p:cNvPr id="413" name="Google Shape;4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62" y="-27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3"/>
          <p:cNvSpPr/>
          <p:nvPr/>
        </p:nvSpPr>
        <p:spPr>
          <a:xfrm>
            <a:off x="266700" y="876300"/>
            <a:ext cx="8503800" cy="419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 txBox="1"/>
          <p:nvPr>
            <p:ph idx="4294967295" type="title"/>
          </p:nvPr>
        </p:nvSpPr>
        <p:spPr>
          <a:xfrm>
            <a:off x="715551" y="558150"/>
            <a:ext cx="56328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Assets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43"/>
          <p:cNvSpPr/>
          <p:nvPr/>
        </p:nvSpPr>
        <p:spPr>
          <a:xfrm>
            <a:off x="715546" y="403850"/>
            <a:ext cx="2787600" cy="230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Cuando el orden sí que importa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7" name="Google Shape;4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952" y="2707240"/>
            <a:ext cx="959867" cy="8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0842" y="634250"/>
            <a:ext cx="867544" cy="8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120" y="1577798"/>
            <a:ext cx="867544" cy="8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4850" y="2601979"/>
            <a:ext cx="1018337" cy="80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5818" y="3516444"/>
            <a:ext cx="1025034" cy="80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07373" y="1656095"/>
            <a:ext cx="958510" cy="80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7744" y="3411171"/>
            <a:ext cx="958510" cy="80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700" y="2387002"/>
            <a:ext cx="958428" cy="80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1997" y="3516445"/>
            <a:ext cx="959867" cy="8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63951" y="1656097"/>
            <a:ext cx="959867" cy="8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04338" y="2494490"/>
            <a:ext cx="907451" cy="80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3229" y="1502184"/>
            <a:ext cx="867543" cy="80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42461" y="634255"/>
            <a:ext cx="924803" cy="8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609616" y="1326350"/>
            <a:ext cx="739148" cy="80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031279" y="3626156"/>
            <a:ext cx="813758" cy="80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4433" y="3303695"/>
            <a:ext cx="867544" cy="8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383324" y="634255"/>
            <a:ext cx="898778" cy="8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698105" y="1502184"/>
            <a:ext cx="1167714" cy="8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797893" y="2553981"/>
            <a:ext cx="867544" cy="8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642466" y="2252666"/>
            <a:ext cx="671480" cy="80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284447" y="714053"/>
            <a:ext cx="1423757" cy="80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42648" y="3214248"/>
            <a:ext cx="1167731" cy="110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184779" y="1521067"/>
            <a:ext cx="1423750" cy="92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87600" y="2615575"/>
            <a:ext cx="1167725" cy="99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159750" y="4112899"/>
            <a:ext cx="1025025" cy="8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861376" y="239054"/>
            <a:ext cx="1018325" cy="111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>
            <a:alpha val="21240"/>
          </a:srgbClr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4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48" name="Google Shape;448;p4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9" name="Google Shape;449;p44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" name="Google Shape;450;p44"/>
          <p:cNvSpPr txBox="1"/>
          <p:nvPr>
            <p:ph idx="4294967295" type="title"/>
          </p:nvPr>
        </p:nvSpPr>
        <p:spPr>
          <a:xfrm>
            <a:off x="715551" y="558150"/>
            <a:ext cx="56328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Assets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" name="Google Shape;451;p44"/>
          <p:cNvSpPr/>
          <p:nvPr/>
        </p:nvSpPr>
        <p:spPr>
          <a:xfrm>
            <a:off x="715546" y="403850"/>
            <a:ext cx="2787600" cy="230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Subtítulo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44"/>
          <p:cNvSpPr/>
          <p:nvPr/>
        </p:nvSpPr>
        <p:spPr>
          <a:xfrm>
            <a:off x="1028700" y="1514475"/>
            <a:ext cx="1647900" cy="99300"/>
          </a:xfrm>
          <a:prstGeom prst="roundRect">
            <a:avLst>
              <a:gd fmla="val 50000" name="adj"/>
            </a:avLst>
          </a:prstGeom>
          <a:solidFill>
            <a:srgbClr val="1BB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4"/>
          <p:cNvSpPr/>
          <p:nvPr/>
        </p:nvSpPr>
        <p:spPr>
          <a:xfrm>
            <a:off x="1028700" y="1726151"/>
            <a:ext cx="1647900" cy="99300"/>
          </a:xfrm>
          <a:prstGeom prst="roundRect">
            <a:avLst>
              <a:gd fmla="val 50000" name="adj"/>
            </a:avLst>
          </a:prstGeom>
          <a:solidFill>
            <a:srgbClr val="3ABB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1028700" y="1937827"/>
            <a:ext cx="1647900" cy="99300"/>
          </a:xfrm>
          <a:prstGeom prst="roundRect">
            <a:avLst>
              <a:gd fmla="val 50000" name="adj"/>
            </a:avLst>
          </a:prstGeom>
          <a:solidFill>
            <a:srgbClr val="051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4"/>
          <p:cNvSpPr/>
          <p:nvPr/>
        </p:nvSpPr>
        <p:spPr>
          <a:xfrm>
            <a:off x="1028700" y="2149503"/>
            <a:ext cx="1647900" cy="99300"/>
          </a:xfrm>
          <a:prstGeom prst="roundRect">
            <a:avLst>
              <a:gd fmla="val 50000" name="adj"/>
            </a:avLst>
          </a:prstGeom>
          <a:solidFill>
            <a:srgbClr val="F1CB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/>
          <p:nvPr/>
        </p:nvSpPr>
        <p:spPr>
          <a:xfrm>
            <a:off x="1028700" y="2361179"/>
            <a:ext cx="1647900" cy="99300"/>
          </a:xfrm>
          <a:prstGeom prst="roundRect">
            <a:avLst>
              <a:gd fmla="val 50000" name="adj"/>
            </a:avLst>
          </a:prstGeom>
          <a:solidFill>
            <a:srgbClr val="CE9E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4"/>
          <p:cNvSpPr/>
          <p:nvPr/>
        </p:nvSpPr>
        <p:spPr>
          <a:xfrm>
            <a:off x="1028700" y="2572855"/>
            <a:ext cx="1647900" cy="99300"/>
          </a:xfrm>
          <a:prstGeom prst="roundRect">
            <a:avLst>
              <a:gd fmla="val 50000" name="adj"/>
            </a:avLst>
          </a:prstGeom>
          <a:solidFill>
            <a:srgbClr val="55B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4"/>
          <p:cNvSpPr/>
          <p:nvPr/>
        </p:nvSpPr>
        <p:spPr>
          <a:xfrm>
            <a:off x="1028700" y="2784530"/>
            <a:ext cx="1647900" cy="99300"/>
          </a:xfrm>
          <a:prstGeom prst="roundRect">
            <a:avLst>
              <a:gd fmla="val 50000" name="adj"/>
            </a:avLst>
          </a:prstGeom>
          <a:solidFill>
            <a:srgbClr val="8426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>
            <a:off x="1028700" y="2996206"/>
            <a:ext cx="1647900" cy="99300"/>
          </a:xfrm>
          <a:prstGeom prst="roundRect">
            <a:avLst>
              <a:gd fmla="val 50000" name="adj"/>
            </a:avLst>
          </a:prstGeom>
          <a:solidFill>
            <a:srgbClr val="FF5B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>
            <a:off x="-44725" y="-55900"/>
            <a:ext cx="9188725" cy="51994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62" y="-27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/>
        </p:nvSpPr>
        <p:spPr>
          <a:xfrm>
            <a:off x="266700" y="876300"/>
            <a:ext cx="8503800" cy="419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376" y="702940"/>
            <a:ext cx="88563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idx="4294967295" type="title"/>
          </p:nvPr>
        </p:nvSpPr>
        <p:spPr>
          <a:xfrm>
            <a:off x="715560" y="558150"/>
            <a:ext cx="32019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Estructura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715560" y="403850"/>
            <a:ext cx="2050500" cy="230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Sobre el módulo…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9"/>
          <p:cNvSpPr/>
          <p:nvPr/>
        </p:nvSpPr>
        <p:spPr>
          <a:xfrm>
            <a:off x="587500" y="4091981"/>
            <a:ext cx="230400" cy="230400"/>
          </a:xfrm>
          <a:prstGeom prst="ellipse">
            <a:avLst/>
          </a:prstGeom>
          <a:solidFill>
            <a:srgbClr val="F01E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 txBox="1"/>
          <p:nvPr>
            <p:ph idx="4294967295" type="title"/>
          </p:nvPr>
        </p:nvSpPr>
        <p:spPr>
          <a:xfrm>
            <a:off x="861825" y="1621175"/>
            <a:ext cx="3360300" cy="30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18 y 27 de octubre</a:t>
            </a:r>
            <a:endParaRPr b="1" sz="1100">
              <a:solidFill>
                <a:srgbClr val="1BBC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Álgebra Lineal I y II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1 y 3 de noviembre</a:t>
            </a:r>
            <a:endParaRPr b="1" sz="1100">
              <a:solidFill>
                <a:srgbClr val="1BBC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Optimización I y II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8 de noviembre</a:t>
            </a:r>
            <a:endParaRPr b="1" sz="1100">
              <a:solidFill>
                <a:srgbClr val="1BBC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Probabilidad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19 de marzo</a:t>
            </a:r>
            <a:endParaRPr b="1" sz="1100">
              <a:solidFill>
                <a:srgbClr val="1BBC9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Matemáticas Discretas con Python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587500" y="3324906"/>
            <a:ext cx="230400" cy="230400"/>
          </a:xfrm>
          <a:prstGeom prst="ellipse">
            <a:avLst/>
          </a:prstGeom>
          <a:solidFill>
            <a:srgbClr val="1AA5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587500" y="1790756"/>
            <a:ext cx="230400" cy="230400"/>
          </a:xfrm>
          <a:prstGeom prst="ellipse">
            <a:avLst/>
          </a:prstGeom>
          <a:solidFill>
            <a:srgbClr val="2286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>
            <a:off x="587500" y="2557831"/>
            <a:ext cx="230400" cy="230400"/>
          </a:xfrm>
          <a:prstGeom prst="ellipse">
            <a:avLst/>
          </a:prstGeom>
          <a:solidFill>
            <a:srgbClr val="8426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587500" y="3817625"/>
            <a:ext cx="35502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472550" y="3817625"/>
            <a:ext cx="28035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472550" y="3103700"/>
            <a:ext cx="2803500" cy="1483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472550" y="1452800"/>
            <a:ext cx="2803500" cy="9069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-25355"/>
            <a:ext cx="9189075" cy="5168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104" name="Google Shape;104;p20"/>
          <p:cNvPicPr preferRelativeResize="0"/>
          <p:nvPr/>
        </p:nvPicPr>
        <p:blipFill>
          <a:blip r:embed="rId4">
            <a:alphaModFix amt="94000"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title"/>
          </p:nvPr>
        </p:nvSpPr>
        <p:spPr>
          <a:xfrm>
            <a:off x="852725" y="1548750"/>
            <a:ext cx="47841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EFEFE"/>
                </a:solidFill>
              </a:rPr>
              <a:t>¿Qué es la</a:t>
            </a:r>
            <a:endParaRPr>
              <a:solidFill>
                <a:srgbClr val="FEFEFE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rgbClr val="1BBC9B"/>
                </a:solidFill>
              </a:rPr>
              <a:t>Optimización</a:t>
            </a:r>
            <a:r>
              <a:rPr lang="es" sz="3700">
                <a:solidFill>
                  <a:srgbClr val="FEFEFE"/>
                </a:solidFill>
              </a:rPr>
              <a:t>?</a:t>
            </a:r>
            <a:endParaRPr sz="3700">
              <a:solidFill>
                <a:srgbClr val="FEFEF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11" name="Google Shape;111;p2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21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21"/>
          <p:cNvSpPr txBox="1"/>
          <p:nvPr>
            <p:ph idx="4294967295" type="title"/>
          </p:nvPr>
        </p:nvSpPr>
        <p:spPr>
          <a:xfrm>
            <a:off x="715544" y="196125"/>
            <a:ext cx="51366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Optimización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p21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La Optimización es el proceso de </a:t>
            </a:r>
            <a:r>
              <a:rPr b="1" lang="es" sz="14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encontrar la mejor solución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 entre un conjunto de posibles soluciones.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En </a:t>
            </a:r>
            <a:r>
              <a:rPr b="1" lang="es" sz="1400">
                <a:solidFill>
                  <a:srgbClr val="FF5BC4"/>
                </a:solidFill>
                <a:latin typeface="Poppins"/>
                <a:ea typeface="Poppins"/>
                <a:cs typeface="Poppins"/>
                <a:sym typeface="Poppins"/>
              </a:rPr>
              <a:t>Machine Learning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, se utiliza para </a:t>
            </a:r>
            <a:r>
              <a:rPr b="1" lang="es" sz="14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encontrar los valores de los parámetros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 de un modelo </a:t>
            </a:r>
            <a:r>
              <a:rPr b="1" lang="es" sz="14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que minimizan una función objetivo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 y, por lo tanto, mejoran el rendimiento del modelo.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5" name="Google Shape;115;p21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116" name="Google Shape;116;p21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25" name="Google Shape;125;p2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6" name="Google Shape;126;p22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22"/>
          <p:cNvSpPr txBox="1"/>
          <p:nvPr>
            <p:ph idx="4294967295" type="title"/>
          </p:nvPr>
        </p:nvSpPr>
        <p:spPr>
          <a:xfrm>
            <a:off x="715544" y="196125"/>
            <a:ext cx="51366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Optimización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La Optimización es el proceso de </a:t>
            </a:r>
            <a:r>
              <a:rPr b="1" lang="es" sz="14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encontrar la mejor solución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 entre un conjunto de posibles soluciones.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En </a:t>
            </a:r>
            <a:r>
              <a:rPr b="1" lang="es" sz="1400">
                <a:solidFill>
                  <a:srgbClr val="FF5BC4"/>
                </a:solidFill>
                <a:latin typeface="Poppins"/>
                <a:ea typeface="Poppins"/>
                <a:cs typeface="Poppins"/>
                <a:sym typeface="Poppins"/>
              </a:rPr>
              <a:t>Machine Learning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, se utiliza para 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encontrar los </a:t>
            </a:r>
            <a:r>
              <a:rPr b="1" lang="es" sz="14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valores de los parámetros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 de un modelo 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que minimizan una </a:t>
            </a:r>
            <a:r>
              <a:rPr b="1" lang="es" sz="1400">
                <a:solidFill>
                  <a:srgbClr val="1BBC9B"/>
                </a:solidFill>
                <a:latin typeface="Poppins"/>
                <a:ea typeface="Poppins"/>
                <a:cs typeface="Poppins"/>
                <a:sym typeface="Poppins"/>
              </a:rPr>
              <a:t>función objetivo</a:t>
            </a: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 y, por lo tanto, mejoran el rendimiento del modelo.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9" name="Google Shape;129;p22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130" name="Google Shape;130;p22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39" name="Google Shape;139;p2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" name="Google Shape;140;p23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23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La función objetivo representa cómo se comporta un modelo en función de sus parámetros.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600" y="1803047"/>
            <a:ext cx="3813300" cy="30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¿Qué es una función objetivo?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4" name="Google Shape;144;p23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145" name="Google Shape;145;p23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3"/>
          <p:cNvSpPr txBox="1"/>
          <p:nvPr/>
        </p:nvSpPr>
        <p:spPr>
          <a:xfrm>
            <a:off x="715550" y="2245250"/>
            <a:ext cx="3393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426C9"/>
                </a:solidFill>
                <a:latin typeface="Poppins"/>
                <a:ea typeface="Poppins"/>
                <a:cs typeface="Poppins"/>
                <a:sym typeface="Poppins"/>
              </a:rPr>
              <a:t>Ejemplo:</a:t>
            </a:r>
            <a:endParaRPr b="1">
              <a:solidFill>
                <a:srgbClr val="8426C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una regresión lineal, la función objetivo podría ser el error cuadrático medio (MSE), que mide la diferencia entre las predicciones del modelo y los valores reales.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55" name="Google Shape;155;p2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6" name="Google Shape;156;p24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600" y="1803047"/>
            <a:ext cx="3813300" cy="30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Los parámetros de una función objetivo son los valores que el algoritmo de optimización busca ajustar para minimizar la función objetivo.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p24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Parámetros de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 una función objetivo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0" name="Google Shape;160;p24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161" name="Google Shape;161;p24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24"/>
          <p:cNvSpPr txBox="1"/>
          <p:nvPr/>
        </p:nvSpPr>
        <p:spPr>
          <a:xfrm>
            <a:off x="715550" y="2245250"/>
            <a:ext cx="3393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426C9"/>
                </a:solidFill>
                <a:latin typeface="Poppins"/>
                <a:ea typeface="Poppins"/>
                <a:cs typeface="Poppins"/>
                <a:sym typeface="Poppins"/>
              </a:rPr>
              <a:t>Ejemplo:</a:t>
            </a:r>
            <a:endParaRPr b="1">
              <a:solidFill>
                <a:srgbClr val="8426C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una regresión lineal, </a:t>
            </a:r>
            <a:r>
              <a:rPr lang="e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los parámetros son los coeficientes y la intersección de la línea.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775" y="4040451"/>
            <a:ext cx="3897825" cy="3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21240"/>
          </a:srgbClr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2" name="Google Shape;172;p2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3" name="Google Shape;173;p25"/>
            <p:cNvPicPr preferRelativeResize="0"/>
            <p:nvPr/>
          </p:nvPicPr>
          <p:blipFill rotWithShape="1">
            <a:blip r:embed="rId3">
              <a:alphaModFix/>
            </a:blip>
            <a:srcRect b="0" l="0" r="82567" t="0"/>
            <a:stretch/>
          </p:blipFill>
          <p:spPr>
            <a:xfrm>
              <a:off x="457200" y="401975"/>
              <a:ext cx="258447" cy="23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600" y="1803047"/>
            <a:ext cx="3813300" cy="305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4294967295" type="title"/>
          </p:nvPr>
        </p:nvSpPr>
        <p:spPr>
          <a:xfrm>
            <a:off x="715550" y="1211575"/>
            <a:ext cx="77655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C9B"/>
              </a:buClr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Los parámetros de una función objetivo son los valores que el algoritmo de optimización busca ajustar para minimizar la función objetivo.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5"/>
          <p:cNvSpPr txBox="1"/>
          <p:nvPr>
            <p:ph idx="4294967295" type="title"/>
          </p:nvPr>
        </p:nvSpPr>
        <p:spPr>
          <a:xfrm>
            <a:off x="715552" y="196125"/>
            <a:ext cx="7260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Poppins"/>
                <a:ea typeface="Poppins"/>
                <a:cs typeface="Poppins"/>
                <a:sym typeface="Poppins"/>
              </a:rPr>
              <a:t>Parámetros de una función objetivo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7" name="Google Shape;177;p25"/>
          <p:cNvGrpSpPr/>
          <p:nvPr/>
        </p:nvGrpSpPr>
        <p:grpSpPr>
          <a:xfrm>
            <a:off x="6543675" y="4343400"/>
            <a:ext cx="2714775" cy="839694"/>
            <a:chOff x="6543675" y="4343400"/>
            <a:chExt cx="2714775" cy="839694"/>
          </a:xfrm>
        </p:grpSpPr>
        <p:sp>
          <p:nvSpPr>
            <p:cNvPr id="178" name="Google Shape;178;p25"/>
            <p:cNvSpPr/>
            <p:nvPr/>
          </p:nvSpPr>
          <p:spPr>
            <a:xfrm>
              <a:off x="6991350" y="4343400"/>
              <a:ext cx="2267100" cy="133500"/>
            </a:xfrm>
            <a:prstGeom prst="roundRect">
              <a:avLst>
                <a:gd fmla="val 50000" name="adj"/>
              </a:avLst>
            </a:prstGeom>
            <a:solidFill>
              <a:srgbClr val="1BB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7983412" y="4578798"/>
              <a:ext cx="1184700" cy="133500"/>
            </a:xfrm>
            <a:prstGeom prst="roundRect">
              <a:avLst>
                <a:gd fmla="val 50000" name="adj"/>
              </a:avLst>
            </a:prstGeom>
            <a:solidFill>
              <a:srgbClr val="F1C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7383521" y="5049594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55B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6543675" y="4814196"/>
              <a:ext cx="1664700" cy="133500"/>
            </a:xfrm>
            <a:prstGeom prst="roundRect">
              <a:avLst>
                <a:gd fmla="val 50000" name="adj"/>
              </a:avLst>
            </a:prstGeom>
            <a:solidFill>
              <a:srgbClr val="FF5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5"/>
          <p:cNvSpPr txBox="1"/>
          <p:nvPr/>
        </p:nvSpPr>
        <p:spPr>
          <a:xfrm>
            <a:off x="715550" y="2245250"/>
            <a:ext cx="3393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426C9"/>
                </a:solidFill>
                <a:latin typeface="Poppins"/>
                <a:ea typeface="Poppins"/>
                <a:cs typeface="Poppins"/>
                <a:sym typeface="Poppins"/>
              </a:rPr>
              <a:t>Ejemplo:</a:t>
            </a:r>
            <a:endParaRPr b="1">
              <a:solidFill>
                <a:srgbClr val="8426C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una regresión lineal, los parámetros son los </a:t>
            </a:r>
            <a:r>
              <a:rPr b="1" lang="es">
                <a:solidFill>
                  <a:srgbClr val="8426C9"/>
                </a:solidFill>
                <a:latin typeface="Poppins"/>
                <a:ea typeface="Poppins"/>
                <a:cs typeface="Poppins"/>
                <a:sym typeface="Poppins"/>
              </a:rPr>
              <a:t>coeficientes </a:t>
            </a:r>
            <a:r>
              <a:rPr lang="e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 la </a:t>
            </a:r>
            <a:r>
              <a:rPr b="1" lang="es">
                <a:solidFill>
                  <a:srgbClr val="FF5BC4"/>
                </a:solidFill>
                <a:latin typeface="Poppins"/>
                <a:ea typeface="Poppins"/>
                <a:cs typeface="Poppins"/>
                <a:sym typeface="Poppins"/>
              </a:rPr>
              <a:t>intersección de la línea</a:t>
            </a:r>
            <a:r>
              <a:rPr lang="e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775" y="4040451"/>
            <a:ext cx="3897825" cy="3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887825" y="3932825"/>
            <a:ext cx="293400" cy="486600"/>
          </a:xfrm>
          <a:prstGeom prst="rect">
            <a:avLst/>
          </a:prstGeom>
          <a:noFill/>
          <a:ln cap="flat" cmpd="sng" w="9525">
            <a:solidFill>
              <a:srgbClr val="FF5B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1458450" y="3948625"/>
            <a:ext cx="308700" cy="486600"/>
          </a:xfrm>
          <a:prstGeom prst="rect">
            <a:avLst/>
          </a:prstGeom>
          <a:noFill/>
          <a:ln cap="flat" cmpd="sng" w="9525">
            <a:solidFill>
              <a:srgbClr val="8426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3029765" y="3948625"/>
            <a:ext cx="308700" cy="486600"/>
          </a:xfrm>
          <a:prstGeom prst="rect">
            <a:avLst/>
          </a:prstGeom>
          <a:noFill/>
          <a:ln cap="flat" cmpd="sng" w="9525">
            <a:solidFill>
              <a:srgbClr val="8426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